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634" r:id="rId3"/>
    <p:sldId id="635" r:id="rId4"/>
    <p:sldId id="636" r:id="rId5"/>
    <p:sldId id="579" r:id="rId6"/>
    <p:sldId id="580" r:id="rId7"/>
    <p:sldId id="581" r:id="rId8"/>
    <p:sldId id="582" r:id="rId9"/>
    <p:sldId id="583" r:id="rId10"/>
    <p:sldId id="584" r:id="rId11"/>
    <p:sldId id="585" r:id="rId12"/>
    <p:sldId id="586"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60" r:id="rId36"/>
    <p:sldId id="6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811753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lnSpcReduction="200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6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6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6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600" dirty="0">
                <a:ea typeface="新細明體" panose="02020500000000000000" pitchFamily="18" charset="-120"/>
              </a:rPr>
              <a:t>Dividing into </a:t>
            </a:r>
            <a:r>
              <a:rPr lang="en-US" altLang="zh-TW" sz="2600" i="1" dirty="0">
                <a:ea typeface="新細明體" panose="02020500000000000000" pitchFamily="18" charset="-120"/>
              </a:rPr>
              <a:t>k</a:t>
            </a:r>
            <a:r>
              <a:rPr lang="en-US" altLang="zh-TW" sz="26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a:t>
            </a:r>
          </a:p>
          <a:p>
            <a:pPr eaLnBrk="1" hangingPunct="1">
              <a:lnSpc>
                <a:spcPct val="90000"/>
              </a:lnSpc>
            </a:pPr>
            <a:r>
              <a:rPr lang="en-US" altLang="zh-TW" b="1" dirty="0" err="1">
                <a:ea typeface="新細明體" panose="02020500000000000000" pitchFamily="18" charset="-120"/>
              </a:rPr>
              <a:t>Bisectioning</a:t>
            </a:r>
            <a:endParaRPr lang="en-US" altLang="zh-TW" b="1" dirty="0">
              <a:ea typeface="新細明體" panose="02020500000000000000" pitchFamily="18" charset="-120"/>
            </a:endParaRPr>
          </a:p>
          <a:p>
            <a:pPr lvl="1" eaLnBrk="1" hangingPunct="1">
              <a:lnSpc>
                <a:spcPct val="90000"/>
              </a:lnSpc>
            </a:pPr>
            <a:r>
              <a:rPr lang="en-US" altLang="zh-TW" sz="2600" dirty="0" err="1">
                <a:ea typeface="新細明體" panose="02020500000000000000" pitchFamily="18" charset="-120"/>
              </a:rPr>
              <a:t>Bipartitioning</a:t>
            </a:r>
            <a:r>
              <a:rPr lang="en-US" altLang="zh-TW" sz="2600" dirty="0">
                <a:ea typeface="新細明體" panose="02020500000000000000" pitchFamily="18" charset="-120"/>
              </a:rPr>
              <a:t> such that the two partitions have the same size</a:t>
            </a:r>
            <a:endParaRPr lang="zh-TW" altLang="en-US" sz="3000" dirty="0">
              <a:ea typeface="新細明體" panose="02020500000000000000" pitchFamily="18" charset="-120"/>
            </a:endParaRPr>
          </a:p>
        </p:txBody>
      </p:sp>
    </p:spTree>
    <p:extLst>
      <p:ext uri="{BB962C8B-B14F-4D97-AF65-F5344CB8AC3E}">
        <p14:creationId xmlns:p14="http://schemas.microsoft.com/office/powerpoint/2010/main" val="269742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lnSpcReduction="10000"/>
          </a:bodyPr>
          <a:lstStyle/>
          <a:p>
            <a:pPr eaLnBrk="1" hangingPunct="1">
              <a:lnSpc>
                <a:spcPct val="90000"/>
              </a:lnSpc>
            </a:pPr>
            <a:r>
              <a:rPr lang="en-US" altLang="zh-TW" b="1" dirty="0">
                <a:ea typeface="新細明體" panose="02020500000000000000" pitchFamily="18" charset="-120"/>
              </a:rPr>
              <a:t>Netlist</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eaLnBrk="1" hangingPunct="1">
              <a:lnSpc>
                <a:spcPct val="90000"/>
              </a:lnSpc>
            </a:pPr>
            <a:endParaRPr lang="en-US" altLang="zh-TW" dirty="0">
              <a:ea typeface="新細明體" panose="02020500000000000000" pitchFamily="18" charset="-120"/>
            </a:endParaRP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a:t>
            </a:r>
          </a:p>
          <a:p>
            <a:pPr eaLnBrk="1" hangingPunct="1">
              <a:lnSpc>
                <a:spcPct val="90000"/>
              </a:lnSpc>
              <a:buFont typeface="Wingdings" pitchFamily="2" charset="2"/>
              <a:buNone/>
            </a:pPr>
            <a:r>
              <a:rPr lang="en-US" altLang="zh-TW" dirty="0">
                <a:ea typeface="新細明體" panose="02020500000000000000" pitchFamily="18" charset="-120"/>
              </a:rPr>
              <a:t>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Tree>
    <p:extLst>
      <p:ext uri="{BB962C8B-B14F-4D97-AF65-F5344CB8AC3E}">
        <p14:creationId xmlns:p14="http://schemas.microsoft.com/office/powerpoint/2010/main" val="198969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91029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a:ea typeface="新細明體" panose="02020500000000000000" pitchFamily="18" charset="-120"/>
              </a:rPr>
              <a:t>Min-cut:</a:t>
            </a:r>
          </a:p>
          <a:p>
            <a:pPr>
              <a:lnSpc>
                <a:spcPct val="60000"/>
              </a:lnSpc>
              <a:spcBef>
                <a:spcPct val="50000"/>
              </a:spcBef>
              <a:buFontTx/>
              <a:buNone/>
            </a:pPr>
            <a:r>
              <a:rPr lang="en-US" altLang="zh-TW">
                <a:ea typeface="新細明體" panose="02020500000000000000" pitchFamily="18" charset="-120"/>
              </a:rPr>
              <a:t>Min-bisection cut:</a:t>
            </a:r>
          </a:p>
          <a:p>
            <a:pPr>
              <a:lnSpc>
                <a:spcPct val="60000"/>
              </a:lnSpc>
              <a:spcBef>
                <a:spcPct val="50000"/>
              </a:spcBef>
              <a:buFontTx/>
              <a:buNone/>
            </a:pPr>
            <a:r>
              <a:rPr lang="en-US" altLang="zh-TW">
                <a:ea typeface="新細明體" panose="02020500000000000000" pitchFamily="18" charset="-120"/>
              </a:rPr>
              <a:t>Min-ratio-cut:</a:t>
            </a:r>
            <a:endParaRPr lang="en-US" altLang="zh-TW" sz="200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rot="20073529">
            <a:off x="6683525" y="3390838"/>
            <a:ext cx="43065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TW" dirty="0">
                <a:solidFill>
                  <a:srgbClr val="FF0000"/>
                </a:solidFill>
                <a:latin typeface="SwissCheese" charset="-120"/>
                <a:ea typeface="新細明體" panose="02020500000000000000" pitchFamily="18" charset="-12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91029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cut size = 19</a:t>
            </a:r>
            <a:endParaRPr lang="en-US" altLang="zh-TW" sz="2000" dirty="0">
              <a:solidFill>
                <a:schemeClr val="accent2"/>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3740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Circuit Partition Formulation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15298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4265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35363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dirty="0"/>
          </a:p>
        </p:txBody>
      </p:sp>
      <p:pic>
        <p:nvPicPr>
          <p:cNvPr id="5" name="Picture 4" descr="eda.pdf">
            <a:extLst>
              <a:ext uri="{FF2B5EF4-FFF2-40B4-BE49-F238E27FC236}">
                <a16:creationId xmlns:a16="http://schemas.microsoft.com/office/drawing/2014/main" id="{D698F5E7-E219-2D0D-82B9-1252EBB69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6" name="Oval 5">
            <a:extLst>
              <a:ext uri="{FF2B5EF4-FFF2-40B4-BE49-F238E27FC236}">
                <a16:creationId xmlns:a16="http://schemas.microsoft.com/office/drawing/2014/main" id="{D55CCD94-9CF0-FFDE-A21F-3F906D3843DF}"/>
              </a:ext>
            </a:extLst>
          </p:cNvPr>
          <p:cNvSpPr/>
          <p:nvPr/>
        </p:nvSpPr>
        <p:spPr>
          <a:xfrm>
            <a:off x="3418114" y="143691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partition3">
            <a:extLst>
              <a:ext uri="{FF2B5EF4-FFF2-40B4-BE49-F238E27FC236}">
                <a16:creationId xmlns:a16="http://schemas.microsoft.com/office/drawing/2014/main" id="{198BBDAC-7862-B2EC-624F-1E6C18A5F018}"/>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6193973" y="1895474"/>
            <a:ext cx="5159827" cy="412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a:extLst>
              <a:ext uri="{FF2B5EF4-FFF2-40B4-BE49-F238E27FC236}">
                <a16:creationId xmlns:a16="http://schemas.microsoft.com/office/drawing/2014/main" id="{2B570512-89F0-7211-F776-39E2BFFD75B8}"/>
              </a:ext>
            </a:extLst>
          </p:cNvPr>
          <p:cNvSpPr/>
          <p:nvPr/>
        </p:nvSpPr>
        <p:spPr>
          <a:xfrm>
            <a:off x="6193971" y="1774371"/>
            <a:ext cx="5159829" cy="4114800"/>
          </a:xfrm>
          <a:prstGeom prst="wedgeRoundRectCallout">
            <a:avLst>
              <a:gd name="adj1" fmla="val -68751"/>
              <a:gd name="adj2" fmla="val -4437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6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Tree>
    <p:extLst>
      <p:ext uri="{BB962C8B-B14F-4D97-AF65-F5344CB8AC3E}">
        <p14:creationId xmlns:p14="http://schemas.microsoft.com/office/powerpoint/2010/main" val="115365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name="方程式" r:id="rId2" imgW="9652000" imgH="8191500" progId="Equation.3">
                  <p:embed/>
                </p:oleObj>
              </mc:Choice>
              <mc:Fallback>
                <p:oleObj name="方程式" r:id="rId2"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71230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1981199"/>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Tree>
    <p:extLst>
      <p:ext uri="{BB962C8B-B14F-4D97-AF65-F5344CB8AC3E}">
        <p14:creationId xmlns:p14="http://schemas.microsoft.com/office/powerpoint/2010/main" val="369826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93413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Tree>
    <p:extLst>
      <p:ext uri="{BB962C8B-B14F-4D97-AF65-F5344CB8AC3E}">
        <p14:creationId xmlns:p14="http://schemas.microsoft.com/office/powerpoint/2010/main" val="202175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Repeat</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144609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lnSpcReduction="10000"/>
          </a:bodyPr>
          <a:lstStyle/>
          <a:p>
            <a:pPr eaLnBrk="1" hangingPunct="1">
              <a:lnSpc>
                <a:spcPct val="90000"/>
              </a:lnSpc>
            </a:pPr>
            <a:r>
              <a:rPr lang="en-US" altLang="zh-TW" sz="2400" b="1" dirty="0">
                <a:ea typeface="新細明體" panose="02020500000000000000" pitchFamily="18" charset="-120"/>
              </a:rPr>
              <a:t>Divide &amp; Conquer design methodology</a:t>
            </a:r>
          </a:p>
          <a:p>
            <a:pPr lvl="1" eaLnBrk="1" hangingPunct="1">
              <a:lnSpc>
                <a:spcPct val="90000"/>
              </a:lnSpc>
            </a:pPr>
            <a:r>
              <a:rPr lang="en-US" altLang="zh-TW" dirty="0">
                <a:ea typeface="新細明體" panose="02020500000000000000" pitchFamily="18" charset="-120"/>
              </a:rPr>
              <a:t>The most effective way to solve problems of high complexity</a:t>
            </a:r>
          </a:p>
          <a:p>
            <a:pPr lvl="1" eaLnBrk="1" hangingPunct="1">
              <a:lnSpc>
                <a:spcPct val="90000"/>
              </a:lnSpc>
            </a:pPr>
            <a:r>
              <a:rPr lang="en-US" altLang="zh-TW" dirty="0">
                <a:ea typeface="新細明體" panose="02020500000000000000" pitchFamily="18" charset="-120"/>
              </a:rPr>
              <a:t>Ex: min-cut based placement, partitioning-based test generation, …</a:t>
            </a:r>
          </a:p>
          <a:p>
            <a:pPr eaLnBrk="1" hangingPunct="1">
              <a:lnSpc>
                <a:spcPct val="90000"/>
              </a:lnSpc>
            </a:pPr>
            <a:r>
              <a:rPr lang="en-US" altLang="zh-TW" sz="2400" b="1" dirty="0">
                <a:ea typeface="新細明體" panose="02020500000000000000" pitchFamily="18" charset="-120"/>
              </a:rPr>
              <a:t>System-level partitioning for multi-chip designs</a:t>
            </a:r>
          </a:p>
          <a:p>
            <a:pPr lvl="1" eaLnBrk="1" hangingPunct="1">
              <a:lnSpc>
                <a:spcPct val="90000"/>
              </a:lnSpc>
            </a:pPr>
            <a:r>
              <a:rPr lang="en-US" altLang="zh-TW" dirty="0">
                <a:ea typeface="新細明體" panose="02020500000000000000" pitchFamily="18" charset="-120"/>
              </a:rPr>
              <a:t>Inter-chip interconnection delay dominates system performance</a:t>
            </a:r>
          </a:p>
          <a:p>
            <a:pPr eaLnBrk="1" hangingPunct="1">
              <a:lnSpc>
                <a:spcPct val="90000"/>
              </a:lnSpc>
            </a:pPr>
            <a:r>
              <a:rPr lang="en-US" altLang="zh-TW" sz="2400" b="1" dirty="0">
                <a:ea typeface="新細明體" panose="02020500000000000000" pitchFamily="18" charset="-120"/>
              </a:rPr>
              <a:t>Circuit emulation/parallel simulation</a:t>
            </a:r>
          </a:p>
          <a:p>
            <a:pPr lvl="1" eaLnBrk="1" hangingPunct="1">
              <a:lnSpc>
                <a:spcPct val="90000"/>
              </a:lnSpc>
            </a:pPr>
            <a:r>
              <a:rPr lang="en-US" altLang="zh-TW" dirty="0">
                <a:ea typeface="新細明體" panose="02020500000000000000" pitchFamily="18" charset="-120"/>
              </a:rPr>
              <a:t>Partition large circuit into multiple FPGAs or multiple special-purpose processors</a:t>
            </a:r>
          </a:p>
          <a:p>
            <a:pPr eaLnBrk="1" hangingPunct="1">
              <a:lnSpc>
                <a:spcPct val="90000"/>
              </a:lnSpc>
            </a:pPr>
            <a:r>
              <a:rPr lang="en-US" altLang="zh-TW" sz="2400" b="1" dirty="0">
                <a:ea typeface="新細明體" panose="02020500000000000000" pitchFamily="18" charset="-120"/>
              </a:rPr>
              <a:t>Parallel CAD development</a:t>
            </a:r>
          </a:p>
          <a:p>
            <a:pPr lvl="1" eaLnBrk="1" hangingPunct="1">
              <a:lnSpc>
                <a:spcPct val="90000"/>
              </a:lnSpc>
            </a:pPr>
            <a:r>
              <a:rPr lang="en-US" altLang="zh-TW" dirty="0">
                <a:ea typeface="新細明體" panose="02020500000000000000" pitchFamily="18" charset="-120"/>
              </a:rPr>
              <a:t>Task decomposition and load balancing</a:t>
            </a:r>
          </a:p>
          <a:p>
            <a:pPr eaLnBrk="1" hangingPunct="1">
              <a:lnSpc>
                <a:spcPct val="90000"/>
              </a:lnSpc>
            </a:pPr>
            <a:r>
              <a:rPr lang="en-US" altLang="zh-TW" sz="2400" dirty="0">
                <a:solidFill>
                  <a:srgbClr val="0000CC"/>
                </a:solidFill>
                <a:ea typeface="新細明體" panose="02020500000000000000" pitchFamily="18" charset="-120"/>
              </a:rPr>
              <a:t>In deep-submicron designs, partitioning defines local and global interconnect, and has significant impact on circuit performance</a:t>
            </a:r>
          </a:p>
        </p:txBody>
      </p:sp>
    </p:spTree>
    <p:extLst>
      <p:ext uri="{BB962C8B-B14F-4D97-AF65-F5344CB8AC3E}">
        <p14:creationId xmlns:p14="http://schemas.microsoft.com/office/powerpoint/2010/main" val="384982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5847</TotalTime>
  <Words>2170</Words>
  <Application>Microsoft Macintosh PowerPoint</Application>
  <PresentationFormat>Widescreen</PresentationFormat>
  <Paragraphs>474</Paragraphs>
  <Slides>36</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SwissCheese</vt:lpstr>
      <vt:lpstr>Arial</vt:lpstr>
      <vt:lpstr>Calibri</vt:lpstr>
      <vt:lpstr>Calibri Light</vt:lpstr>
      <vt:lpstr>Futura Lt BT</vt:lpstr>
      <vt:lpstr>Monotype Sorts</vt:lpstr>
      <vt:lpstr>Symbol</vt:lpstr>
      <vt:lpstr>Times New Roman</vt:lpstr>
      <vt:lpstr>Wingdings</vt:lpstr>
      <vt:lpstr>Office Theme</vt:lpstr>
      <vt:lpstr>方程式</vt:lpstr>
      <vt:lpstr>Lecture 3: Circuit Partitioning – I </vt:lpstr>
      <vt:lpstr>Physical Design Flow</vt:lpstr>
      <vt:lpstr>Circuit Partition</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Terminology</vt:lpstr>
      <vt:lpstr>Circuit Representation</vt:lpstr>
      <vt:lpstr>Circuit Partition Formulation</vt:lpstr>
      <vt:lpstr>A Bi-partitioning Example</vt:lpstr>
      <vt:lpstr>Circuit Partition Formulation</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Recap: KL Algorithm</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1472</cp:revision>
  <dcterms:created xsi:type="dcterms:W3CDTF">2021-01-05T18:50:35Z</dcterms:created>
  <dcterms:modified xsi:type="dcterms:W3CDTF">2022-08-08T16:56:18Z</dcterms:modified>
</cp:coreProperties>
</file>